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2" r:id="rId6"/>
    <p:sldId id="261" r:id="rId7"/>
    <p:sldId id="270" r:id="rId8"/>
    <p:sldId id="269" r:id="rId9"/>
    <p:sldId id="266" r:id="rId10"/>
    <p:sldId id="265" r:id="rId11"/>
    <p:sldId id="272" r:id="rId12"/>
    <p:sldId id="264" r:id="rId13"/>
    <p:sldId id="273" r:id="rId14"/>
    <p:sldId id="268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14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4BFA53-51B0-4D4A-B0FC-365246867759}" type="datetimeFigureOut">
              <a:rPr lang="nl-NL" smtClean="0"/>
              <a:t>9-10-2018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E5391F-F9B4-4061-B476-584A598A13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259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5391F-F9B4-4061-B476-584A598A1331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46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298A-F956-4757-A295-3F4DA490D22C}" type="datetimeFigureOut">
              <a:rPr lang="nl-NL" smtClean="0"/>
              <a:t>9-10-2018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35089-E260-4831-BF2D-0B611D282B5B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298A-F956-4757-A295-3F4DA490D22C}" type="datetimeFigureOut">
              <a:rPr lang="nl-NL" smtClean="0"/>
              <a:t>9-10-2018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35089-E260-4831-BF2D-0B611D282B5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298A-F956-4757-A295-3F4DA490D22C}" type="datetimeFigureOut">
              <a:rPr lang="nl-NL" smtClean="0"/>
              <a:t>9-10-2018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35089-E260-4831-BF2D-0B611D282B5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298A-F956-4757-A295-3F4DA490D22C}" type="datetimeFigureOut">
              <a:rPr lang="nl-NL" smtClean="0"/>
              <a:t>9-10-2018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35089-E260-4831-BF2D-0B611D282B5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298A-F956-4757-A295-3F4DA490D22C}" type="datetimeFigureOut">
              <a:rPr lang="nl-NL" smtClean="0"/>
              <a:t>9-10-2018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35089-E260-4831-BF2D-0B611D282B5B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298A-F956-4757-A295-3F4DA490D22C}" type="datetimeFigureOut">
              <a:rPr lang="nl-NL" smtClean="0"/>
              <a:t>9-10-2018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35089-E260-4831-BF2D-0B611D282B5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298A-F956-4757-A295-3F4DA490D22C}" type="datetimeFigureOut">
              <a:rPr lang="nl-NL" smtClean="0"/>
              <a:t>9-10-2018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35089-E260-4831-BF2D-0B611D282B5B}" type="slidenum">
              <a:rPr lang="nl-NL" smtClean="0"/>
              <a:t>‹nr.›</a:t>
            </a:fld>
            <a:endParaRPr lang="nl-NL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298A-F956-4757-A295-3F4DA490D22C}" type="datetimeFigureOut">
              <a:rPr lang="nl-NL" smtClean="0"/>
              <a:t>9-10-2018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35089-E260-4831-BF2D-0B611D282B5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298A-F956-4757-A295-3F4DA490D22C}" type="datetimeFigureOut">
              <a:rPr lang="nl-NL" smtClean="0"/>
              <a:t>9-10-2018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35089-E260-4831-BF2D-0B611D282B5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298A-F956-4757-A295-3F4DA490D22C}" type="datetimeFigureOut">
              <a:rPr lang="nl-NL" smtClean="0"/>
              <a:t>9-10-2018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35089-E260-4831-BF2D-0B611D282B5B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5298A-F956-4757-A295-3F4DA490D22C}" type="datetimeFigureOut">
              <a:rPr lang="nl-NL" smtClean="0"/>
              <a:t>9-10-2018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35089-E260-4831-BF2D-0B611D282B5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015298A-F956-4757-A295-3F4DA490D22C}" type="datetimeFigureOut">
              <a:rPr lang="nl-NL" smtClean="0"/>
              <a:t>9-10-2018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5735089-E260-4831-BF2D-0B611D282B5B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nl/url?sa=i&amp;rct=j&amp;q=&amp;esrc=s&amp;source=images&amp;cd=&amp;cad=rja&amp;uact=8&amp;ved=&amp;url=https://www.ggdnog.nl/nieuws-2/item/publiek-nieuws/stoptober-stoppen-met-roken-in-oktober-2&amp;psig=AOvVaw1uU40sT_jKVJaG0lqBiUnr&amp;ust=1538508793813820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s://www.google.nl/url?sa=i&amp;rct=j&amp;q=&amp;esrc=s&amp;source=images&amp;cd=&amp;cad=rja&amp;uact=8&amp;ved=2ahUKEwjttaLD_uXdAhUFbFAKHfHAAswQjRx6BAgBEAU&amp;url=https://www.blikopnieuws.nl/gezondheid/257082/umcg-organiseert-publieksdag-over-erfelijke-borst-en-eierstokkanker.html&amp;psig=AOvVaw1H6X-fc9oa9ByAlrK-PO0d&amp;ust=1538508919844516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nl/url?sa=i&amp;rct=j&amp;q=&amp;esrc=s&amp;source=images&amp;cd=&amp;cad=rja&amp;uact=8&amp;ved=2ahUKEwjttaLD_uXdAhUFbFAKHfHAAswQjRx6BAgBEAU&amp;url=https://www.blikopnieuws.nl/gezondheid/257082/umcg-organiseert-publieksdag-over-erfelijke-borst-en-eierstokkanker.html&amp;psig=AOvVaw1H6X-fc9oa9ByAlrK-PO0d&amp;ust=1538508919844516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nl/url?sa=i&amp;rct=j&amp;q=&amp;esrc=s&amp;source=images&amp;cd=&amp;cad=rja&amp;uact=8&amp;ved=2ahUKEwjttaLD_uXdAhUFbFAKHfHAAswQjRx6BAgBEAU&amp;url=https://www.blikopnieuws.nl/gezondheid/257082/umcg-organiseert-publieksdag-over-erfelijke-borst-en-eierstokkanker.html&amp;psig=AOvVaw1H6X-fc9oa9ByAlrK-PO0d&amp;ust=153850891984451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s://www.google.nl/url?sa=i&amp;rct=j&amp;q=&amp;esrc=s&amp;source=images&amp;cd=&amp;cad=rja&amp;uact=8&amp;ved=&amp;url=https://www.ggdnog.nl/nieuws-2/item/publiek-nieuws/stoptober-stoppen-met-roken-in-oktober-2&amp;psig=AOvVaw1uU40sT_jKVJaG0lqBiUnr&amp;ust=1538508793813820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nl/url?sa=i&amp;rct=j&amp;q=&amp;esrc=s&amp;source=images&amp;cd=&amp;cad=rja&amp;uact=8&amp;ved=2ahUKEwjttaLD_uXdAhUFbFAKHfHAAswQjRx6BAgBEAU&amp;url=https://www.blikopnieuws.nl/gezondheid/257082/umcg-organiseert-publieksdag-over-erfelijke-borst-en-eierstokkanker.html&amp;psig=AOvVaw1H6X-fc9oa9ByAlrK-PO0d&amp;ust=153850891984451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gif"/><Relationship Id="rId4" Type="http://schemas.openxmlformats.org/officeDocument/2006/relationships/hyperlink" Target="http://www.google.nl/url?sa=i&amp;rct=j&amp;q=&amp;esrc=s&amp;source=images&amp;cd=&amp;cad=rja&amp;uact=8&amp;ved=2ahUKEwiog9CSk-bdAhXJaFAKHd7bDGYQjRx6BAgBEAU&amp;url=http://www.nustoppenmetroken.nl/voordelenstoppenmetroken.php&amp;psig=AOvVaw2KL6i5RalAl8XlzFFMbBWT&amp;ust=153851445227320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17.jpeg"/><Relationship Id="rId2" Type="http://schemas.openxmlformats.org/officeDocument/2006/relationships/hyperlink" Target="https://www.google.nl/url?sa=i&amp;rct=j&amp;q=&amp;esrc=s&amp;source=images&amp;cd=&amp;cad=rja&amp;uact=8&amp;ved=2ahUKEwiDkuf4lebdAhVOJ1AKHbUSCHAQjRx6BAgBEAU&amp;url=https://www.rokeninfo.nl/professionals/rookvrij-opgroeien/rookvrije-generatie&amp;psig=AOvVaw26ESOPGCtL88t_kbG8hFRk&amp;ust=153851520906866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nl/url?sa=i&amp;rct=j&amp;q=&amp;esrc=s&amp;source=images&amp;cd=&amp;cad=rja&amp;uact=8&amp;ved=2ahUKEwiQjZ6JlubdAhWMLlAKHWazAf4QjRx6BAgBEAU&amp;url=https://www.pharos.nl/nl/kenniscentrum/algemeen/nieuws/archief/855/campagne-van-start-voor-een-rookvrije-generatie&amp;psig=AOvVaw26ESOPGCtL88t_kbG8hFRk&amp;ust=1538515209068660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s://www.google.nl/url?sa=i&amp;rct=j&amp;q=&amp;esrc=s&amp;source=images&amp;cd=&amp;cad=rja&amp;uact=8&amp;ved=2ahUKEwjttaLD_uXdAhUFbFAKHfHAAswQjRx6BAgBEAU&amp;url=https://www.blikopnieuws.nl/gezondheid/257082/umcg-organiseert-publieksdag-over-erfelijke-borst-en-eierstokkanker.html&amp;psig=AOvVaw1H6X-fc9oa9ByAlrK-PO0d&amp;ust=1538508919844516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nl/url?sa=i&amp;rct=j&amp;q=&amp;esrc=s&amp;source=images&amp;cd=&amp;cad=rja&amp;uact=8&amp;ved=2ahUKEwjttaLD_uXdAhUFbFAKHfHAAswQjRx6BAgBEAU&amp;url=https://www.blikopnieuws.nl/gezondheid/257082/umcg-organiseert-publieksdag-over-erfelijke-borst-en-eierstokkanker.html&amp;psig=AOvVaw1H6X-fc9oa9ByAlrK-PO0d&amp;ust=153850891984451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hyperlink" Target="https://www.google.nl/url?sa=i&amp;rct=j&amp;q=&amp;esrc=s&amp;source=images&amp;cd=&amp;cad=rja&amp;uact=8&amp;ved=2ahUKEwjP_fTyk-bdAhVNaVAKHX_ACkoQjRx6BAgBEAU&amp;url=https://deontwaaktetrader.info/vragen-naar-aanleiding-van-webinar-iex/&amp;psig=AOvVaw3LrN7IPc96racLA8UiiBLF&amp;ust=153851466124850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nl/url?sa=i&amp;rct=j&amp;q=&amp;esrc=s&amp;source=images&amp;cd=&amp;cad=rja&amp;uact=8&amp;ved=2ahUKEwjttaLD_uXdAhUFbFAKHfHAAswQjRx6BAgBEAU&amp;url=https://www.blikopnieuws.nl/gezondheid/257082/umcg-organiseert-publieksdag-over-erfelijke-borst-en-eierstokkanker.html&amp;psig=AOvVaw1H6X-fc9oa9ByAlrK-PO0d&amp;ust=153850891984451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nl/url?sa=i&amp;rct=j&amp;q=&amp;esrc=s&amp;source=images&amp;cd=&amp;cad=rja&amp;uact=8&amp;ved=2ahUKEwig5enO-eXdAhUSblAKHewMCFEQjRx6BAgBEAU&amp;url=https://stressplein.eu/minder-stress-ga-roken/&amp;psig=AOvVaw34Nex_a6Nnr1buC0_q8c4i&amp;ust=153850759202463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nl/url?sa=i&amp;rct=j&amp;q=&amp;esrc=s&amp;source=images&amp;cd=&amp;cad=rja&amp;uact=8&amp;ved=2ahUKEwjttaLD_uXdAhUFbFAKHfHAAswQjRx6BAgBEAU&amp;url=https://www.blikopnieuws.nl/gezondheid/257082/umcg-organiseert-publieksdag-over-erfelijke-borst-en-eierstokkanker.html&amp;psig=AOvVaw1H6X-fc9oa9ByAlrK-PO0d&amp;ust=153850891984451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3.jpeg"/><Relationship Id="rId7" Type="http://schemas.openxmlformats.org/officeDocument/2006/relationships/hyperlink" Target="http://www.google.nl/url?sa=i&amp;rct=j&amp;q=&amp;esrc=s&amp;source=images&amp;cd=&amp;cad=rja&amp;uact=8&amp;ved=2ahUKEwjVit6DjObdAhUMLlAKHY9KCMQQjRx6BAgBEAU&amp;url=http://memotrip.nl/kijkaan/dagboeken/belinda.htm&amp;psig=AOvVaw2yxKRHPrPSpuDubkSFHgBY&amp;ust=1538512501675158" TargetMode="External"/><Relationship Id="rId2" Type="http://schemas.openxmlformats.org/officeDocument/2006/relationships/hyperlink" Target="https://www.google.nl/url?sa=i&amp;rct=j&amp;q=&amp;esrc=s&amp;source=images&amp;cd=&amp;cad=rja&amp;uact=8&amp;ved=2ahUKEwjttaLD_uXdAhUFbFAKHfHAAswQjRx6BAgBEAU&amp;url=https://www.blikopnieuws.nl/gezondheid/257082/umcg-organiseert-publieksdag-over-erfelijke-borst-en-eierstokkanker.html&amp;psig=AOvVaw1H6X-fc9oa9ByAlrK-PO0d&amp;ust=153850891984451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nl/url?sa=i&amp;rct=j&amp;q=&amp;esrc=s&amp;source=images&amp;cd=&amp;cad=rja&amp;uact=8&amp;ved=2ahUKEwjt74fxi-bdAhWLY1AKHYF5CLQQjRx6BAgBEAU&amp;url=https://www.collectiegelderland.nl/organisaties/liemersmuseum/voorwerp-7090&amp;psig=AOvVaw2yxKRHPrPSpuDubkSFHgBY&amp;ust=1538512501675158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www.google.nl/url?sa=i&amp;rct=j&amp;q=&amp;esrc=s&amp;source=images&amp;cd=&amp;cad=rja&amp;uact=8&amp;ved=2ahUKEwi3kpzwh-bdAhUMYlAKHRthCxEQjRx6BAgBEAU&amp;url=http://buyiceblast.blogspot.com/2015/05/buy-marlboro-red-20s-online.html&amp;psig=AOvVaw23TXY5GmDoSQ0XtIS0Me6N&amp;ust=1538511427667504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nl/url?sa=i&amp;rct=j&amp;q=&amp;esrc=s&amp;source=images&amp;cd=&amp;cad=rja&amp;uact=8&amp;ved=2ahUKEwjL16fTiubdAhUOL1AKHXUOBvoQjRx6BAgBEAU&amp;url=https://www.actiefront.nl/?p%3D363&amp;psig=AOvVaw1Elign35fIZgjAhoLe_CaR&amp;ust=1538512171657464" TargetMode="External"/><Relationship Id="rId13" Type="http://schemas.openxmlformats.org/officeDocument/2006/relationships/image" Target="../media/image11.jpeg"/><Relationship Id="rId3" Type="http://schemas.openxmlformats.org/officeDocument/2006/relationships/image" Target="../media/image3.jpeg"/><Relationship Id="rId7" Type="http://schemas.openxmlformats.org/officeDocument/2006/relationships/image" Target="../media/image8.jpeg"/><Relationship Id="rId12" Type="http://schemas.openxmlformats.org/officeDocument/2006/relationships/hyperlink" Target="https://www.google.nl/url?sa=i&amp;rct=j&amp;q=&amp;esrc=s&amp;source=images&amp;cd=&amp;cad=rja&amp;uact=8&amp;ved=2ahUKEwiU967Fi-bdAhWGbFAKHWFqBfAQjRx6BAgBEAU&amp;url=https://www.reddit.com/r/cirkeltrek/comments/5g548f/ik_rook_want_willem_doet_het_ook/&amp;psig=AOvVaw2oUyLyioyS_1D9io4JkM49&amp;ust=1538512413746103" TargetMode="External"/><Relationship Id="rId2" Type="http://schemas.openxmlformats.org/officeDocument/2006/relationships/hyperlink" Target="https://www.google.nl/url?sa=i&amp;rct=j&amp;q=&amp;esrc=s&amp;source=images&amp;cd=&amp;cad=rja&amp;uact=8&amp;ved=2ahUKEwjttaLD_uXdAhUFbFAKHfHAAswQjRx6BAgBEAU&amp;url=https://www.blikopnieuws.nl/gezondheid/257082/umcg-organiseert-publieksdag-over-erfelijke-borst-en-eierstokkanker.html&amp;psig=AOvVaw1H6X-fc9oa9ByAlrK-PO0d&amp;ust=153850891984451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nl/url?sa=i&amp;rct=j&amp;q=&amp;esrc=s&amp;source=images&amp;cd=&amp;cad=rja&amp;uact=8&amp;ved=2ahUKEwjL16fTiubdAhUOL1AKHXUOBvoQjRx6BAgBEAU&amp;url=https://www.ntvg.nl/artikelen/roken-en-artsen-van-geneeskrachtig-wondermiddel-tot-individuele-tabaksontmoediging/volledig&amp;psig=AOvVaw1Elign35fIZgjAhoLe_CaR&amp;ust=1538512171657464" TargetMode="External"/><Relationship Id="rId11" Type="http://schemas.openxmlformats.org/officeDocument/2006/relationships/image" Target="../media/image10.jpeg"/><Relationship Id="rId5" Type="http://schemas.openxmlformats.org/officeDocument/2006/relationships/image" Target="../media/image7.jpeg"/><Relationship Id="rId15" Type="http://schemas.openxmlformats.org/officeDocument/2006/relationships/image" Target="../media/image12.jpeg"/><Relationship Id="rId10" Type="http://schemas.openxmlformats.org/officeDocument/2006/relationships/hyperlink" Target="https://www.google.nl/url?sa=i&amp;rct=j&amp;q=&amp;esrc=s&amp;source=images&amp;cd=&amp;cad=rja&amp;uact=8&amp;ved=2ahUKEwjPiv6vi-bdAhWFKVAKHRFrDocQjRx6BAgBEAU&amp;url=https://twitter.com/schuurman_katja/status/521059819890167810&amp;psig=AOvVaw1QQUa3b-jP1Gbkk9yHHCIU&amp;ust=1538512332059809" TargetMode="External"/><Relationship Id="rId4" Type="http://schemas.openxmlformats.org/officeDocument/2006/relationships/hyperlink" Target="https://www.google.nl/url?sa=i&amp;rct=j&amp;q=&amp;esrc=s&amp;source=images&amp;cd=&amp;cad=rja&amp;uact=8&amp;ved=2ahUKEwi2q7eziubdAhUDU1AKHWmpDVIQjRx6BAgBEAU&amp;url=https://www.wakkereburgers.nl/2011/07/21/toen-roken-nog-gezond-was/&amp;psig=AOvVaw011aaAuM6d9YCpAmuOWTgL&amp;ust=1538512110621242" TargetMode="External"/><Relationship Id="rId9" Type="http://schemas.openxmlformats.org/officeDocument/2006/relationships/image" Target="../media/image9.jpeg"/><Relationship Id="rId14" Type="http://schemas.openxmlformats.org/officeDocument/2006/relationships/hyperlink" Target="http://www.google.nl/url?sa=i&amp;rct=j&amp;q=&amp;esrc=s&amp;source=images&amp;cd=&amp;cad=rja&amp;uact=8&amp;ved=2ahUKEwjPloDXi-bdAhUGLFAKHccZBkYQjRx6BAgBEAU&amp;url=http://www.playbuzz.com/dimitriantonissen10/welke-james-bond-ben-jij&amp;psig=AOvVaw1Pm_wjmhKdCxKG3R5zll3N&amp;ust=1538512451831798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nl/url?sa=i&amp;rct=j&amp;q=&amp;esrc=s&amp;source=images&amp;cd=&amp;cad=rja&amp;uact=8&amp;ved=2ahUKEwjttaLD_uXdAhUFbFAKHfHAAswQjRx6BAgBEAU&amp;url=https://www.blikopnieuws.nl/gezondheid/257082/umcg-organiseert-publieksdag-over-erfelijke-borst-en-eierstokkanker.html&amp;psig=AOvVaw1H6X-fc9oa9ByAlrK-PO0d&amp;ust=1538508919844516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s://www.google.nl/url?sa=i&amp;rct=j&amp;q=&amp;esrc=s&amp;source=images&amp;cd=&amp;cad=rja&amp;uact=8&amp;ved=&amp;url=https://twitter.com/wdekanter/status/916563266612146177?lang%3Dbg&amp;psig=AOvVaw3LzA0gF7t6csclwnuCcbvV&amp;ust=153851321484936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s://www.google.nl/url?sa=i&amp;rct=j&amp;q=&amp;esrc=s&amp;source=images&amp;cd=&amp;cad=rja&amp;uact=8&amp;ved=2ahUKEwjttaLD_uXdAhUFbFAKHfHAAswQjRx6BAgBEAU&amp;url=https://www.blikopnieuws.nl/gezondheid/257082/umcg-organiseert-publieksdag-over-erfelijke-borst-en-eierstokkanker.html&amp;psig=AOvVaw1H6X-fc9oa9ByAlrK-PO0d&amp;ust=1538508919844516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nl/url?sa=i&amp;rct=j&amp;q=&amp;esrc=s&amp;source=images&amp;cd=&amp;cad=rja&amp;uact=8&amp;ved=2ahUKEwjttaLD_uXdAhUFbFAKHfHAAswQjRx6BAgBEAU&amp;url=https://www.blikopnieuws.nl/gezondheid/257082/umcg-organiseert-publieksdag-over-erfelijke-borst-en-eierstokkanker.html&amp;psig=AOvVaw1H6X-fc9oa9ByAlrK-PO0d&amp;ust=153850891984451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hyperlink" Target="https://www.google.nl/url?sa=i&amp;rct=j&amp;q=&amp;esrc=s&amp;source=images&amp;cd=&amp;cad=rja&amp;uact=8&amp;ved=2ahUKEwipoaKbhubdAhVNPFAKHYsFAcgQjRx6BAgBEAU&amp;url=https://www.longen.org/&amp;psig=AOvVaw2hqBMTsGx6h-Zi93CWH46o&amp;ust=1538510964647027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ROKEN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Anne-Marije</a:t>
            </a:r>
          </a:p>
          <a:p>
            <a:r>
              <a:rPr lang="nl-NL" dirty="0"/>
              <a:t>Buiter-</a:t>
            </a:r>
            <a:r>
              <a:rPr lang="nl-NL" dirty="0" err="1"/>
              <a:t>vd</a:t>
            </a:r>
            <a:r>
              <a:rPr lang="nl-NL" dirty="0"/>
              <a:t> Meer</a:t>
            </a:r>
          </a:p>
          <a:p>
            <a:r>
              <a:rPr lang="nl-NL" dirty="0"/>
              <a:t>Longarts </a:t>
            </a:r>
            <a:r>
              <a:rPr lang="nl-NL" dirty="0" err="1"/>
              <a:t>io</a:t>
            </a:r>
            <a:endParaRPr lang="nl-NL" dirty="0"/>
          </a:p>
          <a:p>
            <a:r>
              <a:rPr lang="nl-NL" dirty="0"/>
              <a:t>UMCG</a:t>
            </a:r>
          </a:p>
        </p:txBody>
      </p:sp>
      <p:pic>
        <p:nvPicPr>
          <p:cNvPr id="2050" name="Picture 2" descr="Gerelateerde afbeeldi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3" y="3664442"/>
            <a:ext cx="6157245" cy="3193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Afbeeldingsresultaat voor umcg kikker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78959"/>
            <a:ext cx="1485172" cy="835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0642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Stoppen?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Gemiddeld 2.3 stoppogingen nodig om te stoppen</a:t>
            </a:r>
          </a:p>
          <a:p>
            <a:r>
              <a:rPr lang="nl-NL" dirty="0"/>
              <a:t>Wil je stoppen? Ga naar je huisarts!</a:t>
            </a:r>
          </a:p>
          <a:p>
            <a:r>
              <a:rPr lang="nl-NL" dirty="0"/>
              <a:t>Hulp is heel vaak nodig en niks om je voor te schamen</a:t>
            </a:r>
          </a:p>
          <a:p>
            <a:r>
              <a:rPr lang="nl-NL" dirty="0"/>
              <a:t>Verschillende methoden:</a:t>
            </a:r>
          </a:p>
          <a:p>
            <a:pPr lvl="1"/>
            <a:r>
              <a:rPr lang="nl-NL" dirty="0" err="1"/>
              <a:t>Nicotinevervangende</a:t>
            </a:r>
            <a:r>
              <a:rPr lang="nl-NL" dirty="0"/>
              <a:t> middelen</a:t>
            </a:r>
          </a:p>
          <a:p>
            <a:pPr lvl="1"/>
            <a:r>
              <a:rPr lang="nl-NL" dirty="0"/>
              <a:t>Antidepressiva</a:t>
            </a:r>
          </a:p>
          <a:p>
            <a:pPr lvl="1"/>
            <a:r>
              <a:rPr lang="nl-NL" dirty="0" err="1"/>
              <a:t>Coginitieve</a:t>
            </a:r>
            <a:r>
              <a:rPr lang="nl-NL" dirty="0"/>
              <a:t> gedragstherapie</a:t>
            </a:r>
          </a:p>
          <a:p>
            <a:pPr lvl="1"/>
            <a:r>
              <a:rPr lang="nl-NL" dirty="0"/>
              <a:t>Combinatie van bovenstaande</a:t>
            </a:r>
          </a:p>
          <a:p>
            <a:r>
              <a:rPr lang="nl-NL" dirty="0"/>
              <a:t>Bewustwording en kennis krijgen</a:t>
            </a:r>
          </a:p>
          <a:p>
            <a:r>
              <a:rPr lang="nl-NL" b="1" dirty="0"/>
              <a:t>Maak een plan, stel een doel, prik een datum</a:t>
            </a:r>
          </a:p>
        </p:txBody>
      </p:sp>
      <p:pic>
        <p:nvPicPr>
          <p:cNvPr id="4" name="Picture 2" descr="Afbeeldingsresultaat voor umcg kikk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78959"/>
            <a:ext cx="1485172" cy="835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1412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Waarom </a:t>
            </a:r>
            <a:r>
              <a:rPr lang="nl-NL" dirty="0" err="1"/>
              <a:t>Stoptober</a:t>
            </a:r>
            <a:r>
              <a:rPr lang="nl-NL" dirty="0"/>
              <a:t>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Je doet het niet alleen! (tv, radio, magazine, website, </a:t>
            </a:r>
            <a:r>
              <a:rPr lang="nl-NL" dirty="0" err="1"/>
              <a:t>app</a:t>
            </a:r>
            <a:r>
              <a:rPr lang="nl-NL" dirty="0"/>
              <a:t>)</a:t>
            </a:r>
          </a:p>
          <a:p>
            <a:r>
              <a:rPr lang="nl-NL" dirty="0"/>
              <a:t>28 dagen niet roken =&gt; ergste lichamelijke ontwenningsverschijnselen voorbij</a:t>
            </a:r>
          </a:p>
          <a:p>
            <a:r>
              <a:rPr lang="nl-NL" dirty="0"/>
              <a:t>Daarna aan de slag met de ‘geestelijke ontwenning’</a:t>
            </a:r>
          </a:p>
          <a:p>
            <a:r>
              <a:rPr lang="nl-NL" dirty="0"/>
              <a:t>Plm. 5x zo grote kans dat je definitief stopt met roken</a:t>
            </a:r>
          </a:p>
        </p:txBody>
      </p:sp>
      <p:pic>
        <p:nvPicPr>
          <p:cNvPr id="5" name="Picture 2" descr="Afbeeldingsresultaat voor umcg kikk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78959"/>
            <a:ext cx="1485172" cy="835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Gerelateerde afbeeldi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3" y="3664442"/>
            <a:ext cx="6157245" cy="3193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2774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2" descr="Afbeeldingsresultaat voor umcg kikk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78959"/>
            <a:ext cx="1485172" cy="835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Afbeeldingsresultaat voor stoppen met roken lichaam effect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80" y="908721"/>
            <a:ext cx="8081099" cy="5070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81376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Groningen Rookvrij!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 2017 bekend gemaakt: Groningen wil rookvrij</a:t>
            </a:r>
          </a:p>
          <a:p>
            <a:r>
              <a:rPr lang="nl-NL" dirty="0"/>
              <a:t>Veel initiatieven bij sportclubs, kinderdagverblijven, etc.</a:t>
            </a:r>
          </a:p>
          <a:p>
            <a:r>
              <a:rPr lang="nl-NL" dirty="0"/>
              <a:t>Op 26-9-2018: rookvrije zones in Groningen (rondom theaters, ziekenhuizen, scholen) </a:t>
            </a:r>
            <a:r>
              <a:rPr lang="nl-NL" dirty="0">
                <a:sym typeface="Wingdings" panose="05000000000000000000" pitchFamily="2" charset="2"/>
              </a:rPr>
              <a:t></a:t>
            </a:r>
            <a:r>
              <a:rPr lang="nl-NL" dirty="0"/>
              <a:t> handhaving?</a:t>
            </a:r>
          </a:p>
          <a:p>
            <a:r>
              <a:rPr lang="nl-NL" dirty="0"/>
              <a:t>Per 1-1-2019 zijn UMCG en Martini Ziekenhuis rookvrij</a:t>
            </a:r>
          </a:p>
          <a:p>
            <a:endParaRPr lang="nl-NL" dirty="0"/>
          </a:p>
        </p:txBody>
      </p:sp>
      <p:pic>
        <p:nvPicPr>
          <p:cNvPr id="17410" name="Picture 2" descr="Afbeeldingsresultaat voor rookvrijegenerati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861048"/>
            <a:ext cx="4892402" cy="275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Afbeeldingsresultaat voor umcg kikker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78959"/>
            <a:ext cx="1485172" cy="835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2" name="Picture 4" descr="Afbeeldingsresultaat voor rookvrijegeneratie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8500" y="5207433"/>
            <a:ext cx="2095500" cy="154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3561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Vragen?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Picture 2" descr="Afbeeldingsresultaat voor umcg kikk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78959"/>
            <a:ext cx="1485172" cy="835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Afbeeldingsresultaat voor vragen?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980728"/>
            <a:ext cx="5544616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58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	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Feiten en cijfers</a:t>
            </a:r>
          </a:p>
          <a:p>
            <a:r>
              <a:rPr lang="nl-NL" dirty="0"/>
              <a:t>Geschiedenis van het roken</a:t>
            </a:r>
          </a:p>
          <a:p>
            <a:r>
              <a:rPr lang="nl-NL" dirty="0"/>
              <a:t>Gezondheidsschade van het roken</a:t>
            </a:r>
          </a:p>
          <a:p>
            <a:r>
              <a:rPr lang="nl-NL" dirty="0"/>
              <a:t>Waarom blijven we toch roken?</a:t>
            </a:r>
          </a:p>
          <a:p>
            <a:r>
              <a:rPr lang="nl-NL" dirty="0"/>
              <a:t>Stoppen met roken?</a:t>
            </a:r>
          </a:p>
          <a:p>
            <a:r>
              <a:rPr lang="nl-NL" dirty="0" err="1"/>
              <a:t>Stoptober</a:t>
            </a:r>
            <a:endParaRPr lang="nl-NL" dirty="0"/>
          </a:p>
        </p:txBody>
      </p:sp>
      <p:pic>
        <p:nvPicPr>
          <p:cNvPr id="3074" name="Picture 2" descr="Afbeeldingsresultaat voor umcg kikk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78959"/>
            <a:ext cx="1485172" cy="835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2061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Roken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 descr="Afbeeldingsresultaat voor roke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84784"/>
            <a:ext cx="7872809" cy="5226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6168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fbeeldingsresultaat voor umcg kikk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78959"/>
            <a:ext cx="1485172" cy="835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Even wat feitjes en cijfertjes…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u="sng" dirty="0"/>
              <a:t>In Nederland (2016):</a:t>
            </a:r>
          </a:p>
          <a:p>
            <a:pPr>
              <a:buFontTx/>
              <a:buChar char="-"/>
            </a:pPr>
            <a:r>
              <a:rPr lang="nl-NL" dirty="0"/>
              <a:t>Rookt 24.1% (plm. 3.2miljoen)</a:t>
            </a:r>
          </a:p>
          <a:p>
            <a:pPr>
              <a:buFontTx/>
              <a:buChar char="-"/>
            </a:pPr>
            <a:r>
              <a:rPr lang="nl-NL" dirty="0"/>
              <a:t>Is 32.2% ex-roker</a:t>
            </a:r>
          </a:p>
          <a:p>
            <a:pPr>
              <a:buFontTx/>
              <a:buChar char="-"/>
            </a:pPr>
            <a:r>
              <a:rPr lang="nl-NL" dirty="0"/>
              <a:t>Heeft 43.5% nog nooit gerookt </a:t>
            </a:r>
          </a:p>
          <a:p>
            <a:pPr>
              <a:buFontTx/>
              <a:buChar char="-"/>
            </a:pPr>
            <a:r>
              <a:rPr lang="nl-NL" dirty="0"/>
              <a:t>2/3</a:t>
            </a:r>
            <a:r>
              <a:rPr lang="nl-NL" baseline="30000" dirty="0"/>
              <a:t>de</a:t>
            </a:r>
            <a:r>
              <a:rPr lang="nl-NL" dirty="0"/>
              <a:t> is begonnen vóór zijn/haar 18</a:t>
            </a:r>
            <a:r>
              <a:rPr lang="nl-NL" baseline="30000" dirty="0"/>
              <a:t>de</a:t>
            </a:r>
            <a:r>
              <a:rPr lang="nl-NL" dirty="0"/>
              <a:t> levensjaar</a:t>
            </a:r>
          </a:p>
          <a:p>
            <a:pPr>
              <a:buFontTx/>
              <a:buChar char="-"/>
            </a:pPr>
            <a:r>
              <a:rPr lang="nl-NL" dirty="0"/>
              <a:t>Van alle rokers, rookt 77% dagelijks</a:t>
            </a:r>
          </a:p>
          <a:p>
            <a:pPr>
              <a:buFontTx/>
              <a:buChar char="-"/>
            </a:pPr>
            <a:r>
              <a:rPr lang="nl-NL" dirty="0"/>
              <a:t>Meer mannen (22%) dan vrouwen (19%) roken</a:t>
            </a:r>
          </a:p>
          <a:p>
            <a:pPr>
              <a:buFontTx/>
              <a:buChar char="-"/>
            </a:pPr>
            <a:r>
              <a:rPr lang="nl-NL" dirty="0"/>
              <a:t>Verschil in opleidingsniveau:</a:t>
            </a:r>
          </a:p>
          <a:p>
            <a:pPr lvl="1">
              <a:buFontTx/>
              <a:buChar char="-"/>
            </a:pPr>
            <a:r>
              <a:rPr lang="nl-NL" dirty="0"/>
              <a:t>Hoogopgeleiden: 10% rookt dagelijks (19% heeft wel eens gerookt)</a:t>
            </a:r>
          </a:p>
          <a:p>
            <a:pPr lvl="1">
              <a:buFontTx/>
              <a:buChar char="-"/>
            </a:pPr>
            <a:r>
              <a:rPr lang="nl-NL" dirty="0"/>
              <a:t>Middelbaar opgeleiden: 21.5% rookt dagelijks (25% ,, ,,)</a:t>
            </a:r>
          </a:p>
          <a:p>
            <a:pPr lvl="1">
              <a:buFontTx/>
              <a:buChar char="-"/>
            </a:pPr>
            <a:r>
              <a:rPr lang="nl-NL" dirty="0"/>
              <a:t>Laag opgeleiden: 25% rookt dagelijks (29% ,, ,,)</a:t>
            </a:r>
          </a:p>
        </p:txBody>
      </p:sp>
    </p:spTree>
    <p:extLst>
      <p:ext uri="{BB962C8B-B14F-4D97-AF65-F5344CB8AC3E}">
        <p14:creationId xmlns:p14="http://schemas.microsoft.com/office/powerpoint/2010/main" val="887471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Geschiedenis van het roken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Wereldwijd sinds 1500</a:t>
            </a:r>
          </a:p>
          <a:p>
            <a:r>
              <a:rPr lang="nl-NL" dirty="0"/>
              <a:t>Vanaf 20</a:t>
            </a:r>
            <a:r>
              <a:rPr lang="nl-NL" baseline="30000" dirty="0"/>
              <a:t>ste</a:t>
            </a:r>
            <a:r>
              <a:rPr lang="nl-NL" dirty="0"/>
              <a:t> eeuw: sigaretten</a:t>
            </a:r>
          </a:p>
          <a:p>
            <a:r>
              <a:rPr lang="nl-NL" dirty="0"/>
              <a:t>Target: mannen</a:t>
            </a:r>
          </a:p>
          <a:p>
            <a:r>
              <a:rPr lang="nl-NL" dirty="0"/>
              <a:t>Later ook: vrouwen (filtersigaretten,</a:t>
            </a:r>
          </a:p>
          <a:p>
            <a:pPr marL="0" indent="0">
              <a:buNone/>
            </a:pPr>
            <a:r>
              <a:rPr lang="nl-NL" dirty="0"/>
              <a:t>smaakstofjes) </a:t>
            </a:r>
          </a:p>
          <a:p>
            <a:r>
              <a:rPr lang="nl-NL" dirty="0"/>
              <a:t>Nieuwste trend: e-sigaret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Marketing: sporters, artsen, </a:t>
            </a:r>
            <a:r>
              <a:rPr lang="nl-NL" dirty="0" err="1"/>
              <a:t>celebrities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werkten mee aan populariteit van het</a:t>
            </a:r>
          </a:p>
          <a:p>
            <a:pPr marL="0" indent="0">
              <a:buNone/>
            </a:pPr>
            <a:r>
              <a:rPr lang="nl-NL" dirty="0"/>
              <a:t>roken</a:t>
            </a:r>
          </a:p>
          <a:p>
            <a:endParaRPr lang="nl-NL" dirty="0"/>
          </a:p>
        </p:txBody>
      </p:sp>
      <p:pic>
        <p:nvPicPr>
          <p:cNvPr id="4" name="Picture 2" descr="Afbeeldingsresultaat voor umcg kikk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78959"/>
            <a:ext cx="1485172" cy="835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 descr="Gerelateerde afbeeldi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996952"/>
            <a:ext cx="2800350" cy="370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Gerelateerde afbeelding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53975" y="-1470025"/>
            <a:ext cx="2209800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6" name="AutoShape 6" descr="Gerelateerde afbeelding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206375" y="-1317625"/>
            <a:ext cx="2209800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11272" name="Picture 8" descr="Afbeeldingsresultaat voor belinda sigaretten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54695"/>
            <a:ext cx="1714963" cy="2284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694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Picture 2" descr="Afbeeldingsresultaat voor umcg kikk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78959"/>
            <a:ext cx="1485172" cy="835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 descr="Gerelateerde afbeeldi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12976"/>
            <a:ext cx="3331990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Afbeeldingsresultaat voor artsen roken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356992"/>
            <a:ext cx="4200525" cy="370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Gerelateerde afbeeldi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002802"/>
            <a:ext cx="2736304" cy="3505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Afbeeldingsresultaat voor katja schuurman roken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1642" y="338659"/>
            <a:ext cx="3598462" cy="2697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0" name="Picture 10" descr="Gerelateerde afbeeldin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10096"/>
            <a:ext cx="2879700" cy="215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2" name="Picture 12" descr="Afbeeldingsresultaat voor james bond roken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6270" y="760909"/>
            <a:ext cx="1852612" cy="1852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674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Waarom is roken zo verslavend?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Eén antwoord: Nicotine!</a:t>
            </a:r>
          </a:p>
          <a:p>
            <a:r>
              <a:rPr lang="nl-NL" dirty="0"/>
              <a:t>Superverslavend; net als heroïne, cocaïne</a:t>
            </a:r>
          </a:p>
          <a:p>
            <a:r>
              <a:rPr lang="nl-NL" dirty="0"/>
              <a:t>Binnen 7 seconden zit het in je brein (beloning); maakt allerlei hormonen/neurotransmitters vrij 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r>
              <a:rPr lang="nl-NL" dirty="0"/>
              <a:t>Meer dan 4000 stoffen in een sigaret, 40 schadelijk</a:t>
            </a:r>
          </a:p>
          <a:p>
            <a:r>
              <a:rPr lang="nl-NL" dirty="0"/>
              <a:t>Teer, benzeen, </a:t>
            </a:r>
            <a:r>
              <a:rPr lang="nl-NL" dirty="0" err="1"/>
              <a:t>nitrosamines</a:t>
            </a:r>
            <a:r>
              <a:rPr lang="nl-NL" dirty="0"/>
              <a:t>, formaldehyde, ammoniak, waterstofcyanide, arsenicum, aceton, etc. </a:t>
            </a:r>
          </a:p>
          <a:p>
            <a:r>
              <a:rPr lang="nl-NL" dirty="0"/>
              <a:t>Stofjes toevoegen om dieper te kunnen inhaleren…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Picture 2" descr="Afbeeldingsresultaat voor umcg kikk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78959"/>
            <a:ext cx="1485172" cy="835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el 1"/>
          <p:cNvSpPr txBox="1">
            <a:spLocks/>
          </p:cNvSpPr>
          <p:nvPr/>
        </p:nvSpPr>
        <p:spPr>
          <a:xfrm>
            <a:off x="395536" y="3212976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/>
              <a:t>Waarom is roken zo schadelijk?</a:t>
            </a:r>
          </a:p>
        </p:txBody>
      </p:sp>
    </p:spTree>
    <p:extLst>
      <p:ext uri="{BB962C8B-B14F-4D97-AF65-F5344CB8AC3E}">
        <p14:creationId xmlns:p14="http://schemas.microsoft.com/office/powerpoint/2010/main" val="993034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Rechtszaak tegen de tabaksindustrie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Nicotinetekort zorgt voor: hartkloppingen, zweten</a:t>
            </a:r>
          </a:p>
        </p:txBody>
      </p:sp>
      <p:pic>
        <p:nvPicPr>
          <p:cNvPr id="14338" name="Picture 2" descr="Gerelateerde afbeeldi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127014"/>
            <a:ext cx="6120680" cy="4587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Afbeeldingsresultaat voor umcg kikker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78959"/>
            <a:ext cx="1485172" cy="835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2337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fbeeldingsresultaat voor umcg kikker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78959"/>
            <a:ext cx="1485172" cy="835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Gerelateerde afbeeldin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023" y="522069"/>
            <a:ext cx="7682350" cy="6125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93194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elderheid">
  <a:themeElements>
    <a:clrScheme name="Helderheid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Kantoor - klassiek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lderhei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416</Words>
  <Application>Microsoft Office PowerPoint</Application>
  <PresentationFormat>Diavoorstelling (4:3)</PresentationFormat>
  <Paragraphs>71</Paragraphs>
  <Slides>14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Helderheid</vt:lpstr>
      <vt:lpstr>ROKEN</vt:lpstr>
      <vt:lpstr>Inhoud </vt:lpstr>
      <vt:lpstr>Roken</vt:lpstr>
      <vt:lpstr>Even wat feitjes en cijfertjes…</vt:lpstr>
      <vt:lpstr>Geschiedenis van het roken</vt:lpstr>
      <vt:lpstr>PowerPoint-presentatie</vt:lpstr>
      <vt:lpstr>Waarom is roken zo verslavend?</vt:lpstr>
      <vt:lpstr>Rechtszaak tegen de tabaksindustrie</vt:lpstr>
      <vt:lpstr>PowerPoint-presentatie</vt:lpstr>
      <vt:lpstr>Stoppen?</vt:lpstr>
      <vt:lpstr>Waarom Stoptober?</vt:lpstr>
      <vt:lpstr>PowerPoint-presentatie</vt:lpstr>
      <vt:lpstr>Groningen Rookvrij!</vt:lpstr>
      <vt:lpstr>Vragen?</vt:lpstr>
    </vt:vector>
  </TitlesOfParts>
  <Company>Universitair Medisch Centrum Groningen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Buiter-van der Meer, A (long)</dc:creator>
  <cp:lastModifiedBy>Bouke Cuperus</cp:lastModifiedBy>
  <cp:revision>11</cp:revision>
  <dcterms:created xsi:type="dcterms:W3CDTF">2018-10-01T19:11:48Z</dcterms:created>
  <dcterms:modified xsi:type="dcterms:W3CDTF">2018-10-09T12:52:22Z</dcterms:modified>
</cp:coreProperties>
</file>